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76" r:id="rId3"/>
    <p:sldId id="288" r:id="rId4"/>
    <p:sldId id="258" r:id="rId5"/>
    <p:sldId id="275" r:id="rId6"/>
    <p:sldId id="261" r:id="rId7"/>
    <p:sldId id="262" r:id="rId8"/>
    <p:sldId id="260" r:id="rId9"/>
    <p:sldId id="289" r:id="rId10"/>
    <p:sldId id="290" r:id="rId11"/>
    <p:sldId id="278" r:id="rId12"/>
    <p:sldId id="280" r:id="rId13"/>
    <p:sldId id="283" r:id="rId14"/>
    <p:sldId id="284" r:id="rId15"/>
    <p:sldId id="285" r:id="rId16"/>
    <p:sldId id="281" r:id="rId17"/>
    <p:sldId id="282" r:id="rId18"/>
    <p:sldId id="268" r:id="rId19"/>
    <p:sldId id="269" r:id="rId20"/>
    <p:sldId id="270" r:id="rId21"/>
    <p:sldId id="274" r:id="rId22"/>
    <p:sldId id="291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1DB0-FBE0-4773-88EE-6D33B86415CC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F116F-C4A2-4F71-84E0-A8358659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116F-C4A2-4F71-84E0-A8358659A5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2DF0-99BD-4F14-898A-48E2AEBF007F}" type="datetimeFigureOut">
              <a:rPr lang="en-US" smtClean="0"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4FE2-7647-4603-88B3-A30FF5F1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Nation </a:t>
            </a:r>
            <a:r>
              <a:rPr lang="en-US" sz="5400" b="1" dirty="0"/>
              <a:t>of </a:t>
            </a:r>
            <a:r>
              <a:rPr lang="en-US" sz="5400" b="1" dirty="0" smtClean="0"/>
              <a:t>Neighbors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>PJ Rey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University of Maryland</a:t>
            </a:r>
            <a:br>
              <a:rPr lang="en-US" sz="4000" b="1" dirty="0" smtClean="0"/>
            </a:br>
            <a:r>
              <a:rPr lang="en-US" sz="3600" b="1" dirty="0" smtClean="0"/>
              <a:t>pjrey.socy@gmail.com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HCIL_logo_small_no bor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953000"/>
            <a:ext cx="107279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Nation </a:t>
            </a:r>
            <a:r>
              <a:rPr lang="en-US" sz="5400" b="1" dirty="0"/>
              <a:t>of Neighbors</a:t>
            </a:r>
            <a:r>
              <a:rPr lang="en-US" sz="5400" b="1" dirty="0" smtClean="0"/>
              <a:t>: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User Motivations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/>
              <a:t>Invitation Experiment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81546"/>
            <a:ext cx="7839076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5032B"/>
              </a:buClr>
              <a:buSzPct val="140000"/>
              <a:defRPr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Four motivations for community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involvement:</a:t>
            </a:r>
          </a:p>
          <a:p>
            <a:pPr marL="342900" indent="-342900">
              <a:spcBef>
                <a:spcPct val="20000"/>
              </a:spcBef>
              <a:buClr>
                <a:srgbClr val="F5032B"/>
              </a:buClr>
              <a:buSzPct val="140000"/>
              <a:buFontTx/>
              <a:buChar char="•"/>
              <a:defRPr/>
            </a:pPr>
            <a:endParaRPr lang="en-US" b="1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Egoism: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benefit one-self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Altruism: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benefit one or more other individuals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Collectivism: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to benefit a group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Princliplism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to uphold moral principles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Batson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, et al., 2002</a:t>
            </a:r>
          </a:p>
        </p:txBody>
      </p:sp>
    </p:spTree>
    <p:extLst>
      <p:ext uri="{BB962C8B-B14F-4D97-AF65-F5344CB8AC3E}">
        <p14:creationId xmlns:p14="http://schemas.microsoft.com/office/powerpoint/2010/main" val="1699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/>
              <a:t>Invitation Experiment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325" y="1219200"/>
            <a:ext cx="78390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5032B"/>
              </a:buClr>
              <a:buSzPct val="140000"/>
              <a:defRPr/>
            </a:pPr>
            <a:r>
              <a:rPr lang="en-US" b="1" kern="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 marL="342900" indent="-342900">
              <a:spcBef>
                <a:spcPct val="20000"/>
              </a:spcBef>
              <a:buClr>
                <a:srgbClr val="F5032B"/>
              </a:buClr>
              <a:buSzPct val="140000"/>
              <a:buFontTx/>
              <a:buChar char="•"/>
              <a:defRPr/>
            </a:pPr>
            <a:endParaRPr lang="en-US" b="1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Control: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 27.3% acceptance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Egoism: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 36.8% acceptance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Altruism: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41.9% acceptance*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Collectivism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28.26%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acceptance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r>
              <a:rPr lang="en-US" sz="2400" b="1" kern="0" dirty="0" err="1" smtClean="0">
                <a:latin typeface="Arial" pitchFamily="34" charset="0"/>
                <a:cs typeface="Arial" pitchFamily="34" charset="0"/>
              </a:rPr>
              <a:t>Princliplism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29.03% acceptance</a:t>
            </a:r>
          </a:p>
          <a:p>
            <a:pPr marL="742950" lvl="1" indent="-285750">
              <a:spcBef>
                <a:spcPct val="20000"/>
              </a:spcBef>
              <a:buClr>
                <a:srgbClr val="DC0000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DC0000"/>
              </a:buClr>
              <a:buSzPct val="120000"/>
              <a:defRPr/>
            </a:pPr>
            <a:r>
              <a:rPr lang="en-US" i="1" kern="0" dirty="0" smtClean="0">
                <a:latin typeface="Arial" pitchFamily="34" charset="0"/>
                <a:cs typeface="Arial" pitchFamily="34" charset="0"/>
              </a:rPr>
              <a:t>difference significant at p ≤.01</a:t>
            </a:r>
            <a:endParaRPr lang="en-US" i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Survey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9" y="1362473"/>
            <a:ext cx="6760121" cy="404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Survey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143000"/>
            <a:ext cx="440213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Survey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89014" cy="42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/>
              <a:t>Nation of Neighbors: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/>
              <a:t>Nation of Neighbors: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Evaluating Success</a:t>
            </a: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Developed vs. Developing Communities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325" y="1524000"/>
            <a:ext cx="7610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goals:</a:t>
            </a:r>
          </a:p>
          <a:p>
            <a:endParaRPr lang="en-US" sz="2400" i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/>
              <a:t>developed </a:t>
            </a:r>
            <a:r>
              <a:rPr lang="en-US" sz="2400" b="1" i="1" dirty="0" smtClean="0"/>
              <a:t>communities</a:t>
            </a:r>
            <a:r>
              <a:rPr lang="en-US" sz="2400" i="1" dirty="0" smtClean="0"/>
              <a:t> </a:t>
            </a:r>
            <a:r>
              <a:rPr lang="en-US" sz="2400" dirty="0" smtClean="0"/>
              <a:t>– primarily oriented toward building/maintaining/utilizing capacity through regular </a:t>
            </a:r>
            <a:r>
              <a:rPr lang="en-US" sz="2400" dirty="0" smtClean="0"/>
              <a:t>communication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/>
              <a:t>developing communities </a:t>
            </a:r>
            <a:r>
              <a:rPr lang="en-US" sz="2400" dirty="0" smtClean="0"/>
              <a:t>– primarily oriented toward growth of membership through sending </a:t>
            </a:r>
            <a:r>
              <a:rPr lang="en-US" sz="2400" dirty="0" smtClean="0"/>
              <a:t>invitations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359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810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Defining Health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 </a:t>
            </a:r>
            <a:r>
              <a:rPr lang="en-US" sz="2400" dirty="0" smtClean="0"/>
              <a:t>is </a:t>
            </a:r>
            <a:r>
              <a:rPr lang="en-US" sz="2400" i="1" dirty="0"/>
              <a:t>communications activity that is appropriate, both in kind and degree, to the needs of a community in its particular stage of development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4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/>
              <a:t>Nation of Neighbors: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Activity Measures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reports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replies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invitation </a:t>
            </a:r>
            <a:r>
              <a:rPr lang="en-US" sz="2400" dirty="0"/>
              <a:t>emails </a:t>
            </a:r>
            <a:r>
              <a:rPr lang="en-US" sz="2400" dirty="0" smtClean="0"/>
              <a:t>sent 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invitation acceptances</a:t>
            </a:r>
          </a:p>
        </p:txBody>
      </p:sp>
    </p:spTree>
    <p:extLst>
      <p:ext uri="{BB962C8B-B14F-4D97-AF65-F5344CB8AC3E}">
        <p14:creationId xmlns:p14="http://schemas.microsoft.com/office/powerpoint/2010/main" val="2360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will </a:t>
            </a:r>
            <a:r>
              <a:rPr lang="en-US" sz="2400" dirty="0"/>
              <a:t>attempt to determine whether the  following contribute (either positively or negatively) to the health of online crime-prevention </a:t>
            </a:r>
            <a:r>
              <a:rPr lang="en-US" sz="2400" dirty="0" smtClean="0"/>
              <a:t>communities:</a:t>
            </a: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law </a:t>
            </a:r>
            <a:r>
              <a:rPr lang="en-US" sz="2400" dirty="0"/>
              <a:t>enforcement </a:t>
            </a:r>
            <a:r>
              <a:rPr lang="en-US" sz="2400" dirty="0" smtClean="0"/>
              <a:t>involvement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perceptions </a:t>
            </a:r>
            <a:r>
              <a:rPr lang="en-US" sz="2400" dirty="0"/>
              <a:t>of community </a:t>
            </a:r>
            <a:r>
              <a:rPr lang="en-US" sz="2400" dirty="0" smtClean="0"/>
              <a:t>safety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impressions </a:t>
            </a:r>
            <a:r>
              <a:rPr lang="en-US" sz="2400" dirty="0"/>
              <a:t>of community </a:t>
            </a:r>
            <a:r>
              <a:rPr lang="en-US" sz="2400" dirty="0" smtClean="0"/>
              <a:t>efficacy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technological </a:t>
            </a:r>
            <a:r>
              <a:rPr lang="en-US" sz="2400" dirty="0"/>
              <a:t>literacy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29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Take Away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579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Social media → new opportunities for community crime prevention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Nation of Neighbors = ½ neighborhood crime watch, ½ community of practice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Evaluating success requires: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2000" dirty="0" smtClean="0"/>
              <a:t>new measures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en-US" sz="20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2000" dirty="0" smtClean="0"/>
              <a:t>new tools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Through this work, we expect to learn more about important factors influencing the development of healthy online communities.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6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 smtClean="0"/>
              <a:t>PJ Rey </a:t>
            </a:r>
            <a:br>
              <a:rPr lang="en-US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pjrey.socy@gmail.com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HCIL_logo_small_no bor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4953000"/>
            <a:ext cx="1072793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581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material is based upon work supported in part by the </a:t>
            </a:r>
          </a:p>
          <a:p>
            <a:endParaRPr lang="en-US" sz="2000" dirty="0"/>
          </a:p>
          <a:p>
            <a:r>
              <a:rPr lang="en-US" sz="2000" b="1" dirty="0" smtClean="0"/>
              <a:t>National </a:t>
            </a:r>
            <a:r>
              <a:rPr lang="en-US" sz="2000" b="1" dirty="0"/>
              <a:t>Science </a:t>
            </a:r>
            <a:r>
              <a:rPr lang="en-US" sz="2000" b="1" dirty="0" smtClean="0"/>
              <a:t>Foundation</a:t>
            </a:r>
          </a:p>
          <a:p>
            <a:endParaRPr lang="en-US" sz="2000" dirty="0"/>
          </a:p>
          <a:p>
            <a:r>
              <a:rPr lang="en-US" sz="2000" dirty="0" smtClean="0"/>
              <a:t>Grant </a:t>
            </a:r>
            <a:r>
              <a:rPr lang="en-US" sz="2000" dirty="0"/>
              <a:t># IIS - </a:t>
            </a:r>
            <a:r>
              <a:rPr lang="en-US" sz="2000" dirty="0" smtClean="0"/>
              <a:t>0968521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77" y="3571875"/>
            <a:ext cx="217202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Nation </a:t>
            </a:r>
            <a:r>
              <a:rPr lang="en-US" sz="5400" b="1" dirty="0"/>
              <a:t>of Neighbors</a:t>
            </a:r>
            <a:r>
              <a:rPr lang="en-US" sz="5400" b="1" dirty="0" smtClean="0"/>
              <a:t>: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Background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Nation of Neighbors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8556" r="10933" b="8457"/>
          <a:stretch/>
        </p:blipFill>
        <p:spPr bwMode="auto">
          <a:xfrm>
            <a:off x="408708" y="1057343"/>
            <a:ext cx="8278092" cy="488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Registering a Community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9011" r="10686" b="8687"/>
          <a:stretch/>
        </p:blipFill>
        <p:spPr bwMode="auto">
          <a:xfrm>
            <a:off x="441960" y="990600"/>
            <a:ext cx="83210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Filing Reports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8937" r="11522" b="8783"/>
          <a:stretch/>
        </p:blipFill>
        <p:spPr bwMode="auto">
          <a:xfrm>
            <a:off x="381000" y="990600"/>
            <a:ext cx="8458200" cy="507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Posting Comments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9018" r="11014" b="8891"/>
          <a:stretch/>
        </p:blipFill>
        <p:spPr bwMode="auto">
          <a:xfrm>
            <a:off x="457200" y="1083166"/>
            <a:ext cx="8229600" cy="486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848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Conversation Feed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8636" r="11492" b="8333"/>
          <a:stretch/>
        </p:blipFill>
        <p:spPr bwMode="auto">
          <a:xfrm>
            <a:off x="1219200" y="1043769"/>
            <a:ext cx="6705600" cy="48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J\Pictures\NoN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78390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Autofit/>
          </a:bodyPr>
          <a:lstStyle/>
          <a:p>
            <a:r>
              <a:rPr lang="en-US" sz="5400" b="1" dirty="0"/>
              <a:t>Nation of Neighbors: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0"/>
            <a:ext cx="2000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 Rey (@</a:t>
            </a:r>
            <a:r>
              <a:rPr lang="en-US" dirty="0" err="1" smtClean="0"/>
              <a:t>pjrey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411</Words>
  <Application>Microsoft Office PowerPoint</Application>
  <PresentationFormat>On-screen Show (4:3)</PresentationFormat>
  <Paragraphs>113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Nation of Neighbors  PJ Rey   University of Maryland pjrey.socy@gmail.com </vt:lpstr>
      <vt:lpstr>Nation of Neighbors:    </vt:lpstr>
      <vt:lpstr>  Nation of Neighbors:  Background    </vt:lpstr>
      <vt:lpstr>Nation of Neighbors</vt:lpstr>
      <vt:lpstr>Registering a Community</vt:lpstr>
      <vt:lpstr>Filing Reports</vt:lpstr>
      <vt:lpstr>Posting Comments</vt:lpstr>
      <vt:lpstr>Conversation Feed</vt:lpstr>
      <vt:lpstr>Nation of Neighbors:    </vt:lpstr>
      <vt:lpstr>  Nation of Neighbors:  User Motivations   </vt:lpstr>
      <vt:lpstr>Invitation Experiment</vt:lpstr>
      <vt:lpstr>Invitation Experiment</vt:lpstr>
      <vt:lpstr>Survey</vt:lpstr>
      <vt:lpstr>Survey</vt:lpstr>
      <vt:lpstr>Survey</vt:lpstr>
      <vt:lpstr>Nation of Neighbors:   </vt:lpstr>
      <vt:lpstr>Nation of Neighbors:   Evaluating Success</vt:lpstr>
      <vt:lpstr>Developed vs. Developing Communities</vt:lpstr>
      <vt:lpstr>Defining Health</vt:lpstr>
      <vt:lpstr>Activity Measures</vt:lpstr>
      <vt:lpstr>Future Work</vt:lpstr>
      <vt:lpstr>Take Away</vt:lpstr>
      <vt:lpstr>PJ Rey   pjrey.socy@gmail.com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Success  for  Online Crime-Prevention Communities</dc:title>
  <dc:creator>PJ</dc:creator>
  <cp:lastModifiedBy>PJ</cp:lastModifiedBy>
  <cp:revision>52</cp:revision>
  <dcterms:created xsi:type="dcterms:W3CDTF">2011-05-13T18:12:26Z</dcterms:created>
  <dcterms:modified xsi:type="dcterms:W3CDTF">2011-05-25T13:54:39Z</dcterms:modified>
</cp:coreProperties>
</file>